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1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532A2-F3F0-4D0D-882E-1B68E6DF3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1DCB1A-5FDE-4582-AADB-38DCB179E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F104E-5FB2-4CC1-B763-469C64EC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CA184-5777-48A2-9C17-8F663A95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FDEB-35C5-4429-A5BA-1069C030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8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F19CF-0988-4855-9EB0-A63BB20C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771F40-CBC4-4094-ADCB-69C12A2D6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DC345-5167-416E-B4E6-ABA12EBA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AF68A-B91A-4EB7-98C0-F216EC1B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3CC38-7F0C-4C6A-9BFD-9922F07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2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559BA0-08B0-4B36-8F31-AFD25677A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155FE0-911F-4ABE-BC61-F2C6812C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4B101-60CE-417C-98CF-115243A1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F2B25-41C4-4ACD-BF3E-7510467F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F13EF-5FBC-4751-B250-897F9CC9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00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20F27-961E-4357-B6BF-70A0761A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66F94-7D70-4C6E-92B7-A0C033FE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1C289-BA27-48E1-ADD7-37ABF7F5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C3AB2-2284-46EF-9C16-D0C21ECE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F1631-6A9C-4DD1-A3D6-FE25BD43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7B90A-4F1C-4A1A-82E1-053581AB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AF138-9350-4983-990E-CC00C6E6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ED38B-0933-42BA-823C-AA07C2DD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218CC-6E8F-4B70-ADEA-3B3A91F3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19C5C-EAB0-4B78-8B2D-8DC86D32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60C22-64D7-4226-A441-31C9697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319FE-711D-41FF-A344-251B0E67E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0B63F-D9C7-49E8-9E4B-7CB5BCB9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F0E6-BC9E-4585-B4F1-BFB9969C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DF177C-3E3B-41CB-BD61-1339045C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4827A6-3596-4A5A-B730-B18841E9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8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60F8A-10DD-4CB4-8F8F-149EC039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64846-76BC-4A03-B604-E9AB31500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DC7A20-0339-4EEA-9863-58716559A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DD6FD0-0DDB-4B45-8FCF-7EEC3CC33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A55309-4D05-448F-BE1C-56BF3F8D0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3296B-D41A-4213-B506-B9EF6ED0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03377-D004-4A50-B5F9-95C79672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A8749-35C4-465F-B8EB-64F06AA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0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7B71-1EBB-4683-8BB4-81EFE706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30F5DE-CF8A-4185-83C4-BCD303DB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165C3B-7F50-4CDC-B7DF-33DF1D91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885C18-026B-40DC-AE19-AD26A34E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1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B9B1F0-3D65-4D82-A569-7EDB4B51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08635C-26E9-42A6-A199-8E6E5166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6BB00-E95B-4E52-8F32-2A0F16A1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3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A2620-F61E-49B5-993C-6BC7F747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7559C-4314-4010-B00F-95E98797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F19204-5A97-48C2-B2F0-0B1F0279C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7DDC30-955B-480B-8BDD-C357462B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986456-E265-4199-8E66-00F97923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AFB4D-8CAA-4A6E-860C-40009380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56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04480-15E3-477D-8C17-CAED2AFE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9FA382-6B06-434C-91A5-0103C9115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D60AA-3BF5-4E72-9448-B75F0FA7D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36282-32E7-4A9D-9B7B-9DC6AD89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851C62-8588-4436-A7B1-D1204944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8578EE-C1E1-44EF-B532-33008746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8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FE1F26-F5E8-4DFA-9630-30ACF44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27C18-936C-41B4-AC46-9363D9F8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789CC-2021-4AFD-A7FA-6710E5ED0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3B7C5-21DC-4593-A130-FC7980940DA8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FC51A-1A11-4BC3-8FBD-FC3835817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C29C8-B5BB-4D95-AA42-8D985D44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95013-2AED-438E-994D-D2C85C760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1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77FBD-D578-4912-9FA1-8A64015C8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454" y="1570770"/>
            <a:ext cx="9144000" cy="1304314"/>
          </a:xfrm>
        </p:spPr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 err="1"/>
              <a:t>스타랩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504048-F234-4828-A03F-2AA130FBF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454" y="4343399"/>
            <a:ext cx="9144000" cy="1617785"/>
          </a:xfrm>
        </p:spPr>
        <p:txBody>
          <a:bodyPr/>
          <a:lstStyle/>
          <a:p>
            <a:r>
              <a:rPr lang="ko-KR" altLang="en-US" dirty="0"/>
              <a:t>동작인식 관련 연구 조사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2019. 01. 30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55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E0445-9CDF-4443-9200-88E3DDAAE5B7}"/>
              </a:ext>
            </a:extLst>
          </p:cNvPr>
          <p:cNvSpPr txBox="1"/>
          <p:nvPr/>
        </p:nvSpPr>
        <p:spPr>
          <a:xfrm>
            <a:off x="3924300" y="975973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결론 및 한계점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084A2-388D-496F-8EE2-ED7072035E4A}"/>
              </a:ext>
            </a:extLst>
          </p:cNvPr>
          <p:cNvSpPr txBox="1"/>
          <p:nvPr/>
        </p:nvSpPr>
        <p:spPr>
          <a:xfrm>
            <a:off x="1245576" y="2136530"/>
            <a:ext cx="10078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영상으로 학습시켜 공중에 있는 동작을 포함한 다양한 동작을 수행하는 것이 가능하며</a:t>
            </a:r>
            <a:endParaRPr lang="en-US" altLang="ko-KR" dirty="0"/>
          </a:p>
          <a:p>
            <a:r>
              <a:rPr lang="ko-KR" altLang="en-US" dirty="0"/>
              <a:t>지형과 신체 조건이 다른 환경에서도 </a:t>
            </a:r>
            <a:r>
              <a:rPr lang="en-US" altLang="ko-KR" dirty="0"/>
              <a:t>retargeting </a:t>
            </a:r>
            <a:r>
              <a:rPr lang="ko-KR" altLang="en-US" dirty="0"/>
              <a:t>하여 적용하는 것이 가능함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재구성된 동작의 정확도에 의존하고 있어 </a:t>
            </a:r>
            <a:r>
              <a:rPr lang="en-US" altLang="ko-KR" dirty="0"/>
              <a:t>reconstruction </a:t>
            </a:r>
            <a:r>
              <a:rPr lang="ko-KR" altLang="en-US" dirty="0"/>
              <a:t>단계에서 예측이 어긋나면 동작 구현에 실패하게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매우 빠른 동작의 경우 일부 뻣뻣하고 인위적인 모습을 나타내는 단점이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캐릭터의 이동을 고려하는 것이 어렵기 때문에 카메라의 움직임이 없고</a:t>
            </a:r>
            <a:r>
              <a:rPr lang="en-US" altLang="ko-KR" dirty="0"/>
              <a:t>, </a:t>
            </a:r>
            <a:r>
              <a:rPr lang="ko-KR" altLang="en-US" dirty="0"/>
              <a:t>단일 등장인물만이 존재하는 영상에서 결과를 보임</a:t>
            </a:r>
          </a:p>
        </p:txBody>
      </p:sp>
    </p:spTree>
    <p:extLst>
      <p:ext uri="{BB962C8B-B14F-4D97-AF65-F5344CB8AC3E}">
        <p14:creationId xmlns:p14="http://schemas.microsoft.com/office/powerpoint/2010/main" val="402161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A0DDC7-BF8C-4EB4-88B1-94491E361199}"/>
              </a:ext>
            </a:extLst>
          </p:cNvPr>
          <p:cNvSpPr txBox="1">
            <a:spLocks/>
          </p:cNvSpPr>
          <p:nvPr/>
        </p:nvSpPr>
        <p:spPr>
          <a:xfrm>
            <a:off x="855784" y="548146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/>
              <a:t>Deep Inertial Poser : Learning to Reconstruct Human Pose from Sparse Inertial Measurements in Real Time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79A5D-3B97-48F3-BE90-7364AF161C97}"/>
              </a:ext>
            </a:extLst>
          </p:cNvPr>
          <p:cNvSpPr txBox="1"/>
          <p:nvPr/>
        </p:nvSpPr>
        <p:spPr>
          <a:xfrm>
            <a:off x="2177560" y="1433522"/>
            <a:ext cx="73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2018 SIGGRAPH ASIA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544DC7-7B13-4C62-9BAC-CBC1B4E6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" y="2789696"/>
            <a:ext cx="12192000" cy="33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4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FBA374-EDCA-4F25-85C0-3D10E662F7A3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Overview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3B88E-8F62-4A79-84FE-966799F1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405"/>
            <a:ext cx="12192000" cy="286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E83CA-C37B-4ADF-A6DC-5B1BBD084B8A}"/>
              </a:ext>
            </a:extLst>
          </p:cNvPr>
          <p:cNvSpPr txBox="1"/>
          <p:nvPr/>
        </p:nvSpPr>
        <p:spPr>
          <a:xfrm>
            <a:off x="826476" y="4457700"/>
            <a:ext cx="10849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SMPL</a:t>
            </a:r>
            <a:r>
              <a:rPr lang="ko-KR" altLang="en-US" dirty="0"/>
              <a:t>이라는 신체 모델링에 가상의 센서를 부착하고 </a:t>
            </a:r>
            <a:r>
              <a:rPr lang="en-US" altLang="ko-KR" dirty="0"/>
              <a:t>17</a:t>
            </a:r>
            <a:r>
              <a:rPr lang="ko-KR" altLang="en-US" dirty="0"/>
              <a:t>개의 </a:t>
            </a:r>
            <a:r>
              <a:rPr lang="en-US" altLang="ko-KR" dirty="0"/>
              <a:t>IMU </a:t>
            </a:r>
            <a:r>
              <a:rPr lang="ko-KR" altLang="en-US" dirty="0"/>
              <a:t>센서를 사용하여 합성 데이터를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BiRNN</a:t>
            </a:r>
            <a:r>
              <a:rPr lang="en-US" altLang="ko-KR" dirty="0"/>
              <a:t> </a:t>
            </a:r>
            <a:r>
              <a:rPr lang="ko-KR" altLang="en-US" dirty="0"/>
              <a:t>네트워크 구조를 통해 학습 시키고 이후 </a:t>
            </a:r>
            <a:r>
              <a:rPr lang="en-US" altLang="ko-KR" dirty="0"/>
              <a:t>6</a:t>
            </a:r>
            <a:r>
              <a:rPr lang="ko-KR" altLang="en-US" dirty="0"/>
              <a:t>개의 센서만을 사용하여 </a:t>
            </a:r>
            <a:r>
              <a:rPr lang="en-US" altLang="ko-KR" dirty="0"/>
              <a:t>Real-Time</a:t>
            </a:r>
            <a:r>
              <a:rPr lang="ko-KR" altLang="en-US" dirty="0"/>
              <a:t>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동작을 재구성하는 것을 자세 추정방식을 구현함</a:t>
            </a:r>
          </a:p>
        </p:txBody>
      </p:sp>
    </p:spTree>
    <p:extLst>
      <p:ext uri="{BB962C8B-B14F-4D97-AF65-F5344CB8AC3E}">
        <p14:creationId xmlns:p14="http://schemas.microsoft.com/office/powerpoint/2010/main" val="22903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8BB97D-5628-434B-ADE8-6C2C2B06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9" y="1533097"/>
            <a:ext cx="4738023" cy="2666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58398-0236-4F73-92DC-57A2688638D6}"/>
              </a:ext>
            </a:extLst>
          </p:cNvPr>
          <p:cNvSpPr txBox="1"/>
          <p:nvPr/>
        </p:nvSpPr>
        <p:spPr>
          <a:xfrm>
            <a:off x="1295400" y="509954"/>
            <a:ext cx="878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기반으로 하는 방식은 의자에 앉아 있는 경우와 같이 가려짐이 발생하거나 </a:t>
            </a:r>
            <a:endParaRPr lang="en-US" altLang="ko-KR" dirty="0"/>
          </a:p>
          <a:p>
            <a:r>
              <a:rPr lang="ko-KR" altLang="en-US" dirty="0"/>
              <a:t>많은 이동이 발생하는 야외에서 한계점이 존재함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EF845-A51D-4E55-A9CD-22C1C733B4A7}"/>
              </a:ext>
            </a:extLst>
          </p:cNvPr>
          <p:cNvSpPr txBox="1"/>
          <p:nvPr/>
        </p:nvSpPr>
        <p:spPr>
          <a:xfrm>
            <a:off x="6096000" y="1850867"/>
            <a:ext cx="5905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센서를 사용하는 방식에서는 </a:t>
            </a:r>
            <a:r>
              <a:rPr lang="en-US" altLang="ko-KR" dirty="0"/>
              <a:t>Leg Raise</a:t>
            </a:r>
            <a:r>
              <a:rPr lang="ko-KR" altLang="en-US" dirty="0"/>
              <a:t>와 같이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비슷한 방향 값을 가지며 동작만 다른 경우들이 존재함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 가속도를 사용하여 올바른 동작으로의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mapping</a:t>
            </a:r>
            <a:r>
              <a:rPr lang="ko-KR" altLang="en-US" dirty="0"/>
              <a:t>이 필요함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86E4A-E6A4-4ECE-86C2-4D86ACC0DA0C}"/>
              </a:ext>
            </a:extLst>
          </p:cNvPr>
          <p:cNvSpPr txBox="1"/>
          <p:nvPr/>
        </p:nvSpPr>
        <p:spPr>
          <a:xfrm>
            <a:off x="1295400" y="4642338"/>
            <a:ext cx="9293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SMPL</a:t>
            </a:r>
            <a:r>
              <a:rPr lang="ko-KR" altLang="en-US" dirty="0"/>
              <a:t>모델은 몸 형태에 따라 입력되는 관절 회전 값을 통해 자세를 취함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데이터 셋의 경우 </a:t>
            </a:r>
            <a:r>
              <a:rPr lang="en-US" altLang="ko-KR" dirty="0"/>
              <a:t>IMU</a:t>
            </a:r>
            <a:r>
              <a:rPr lang="ko-KR" altLang="en-US" dirty="0"/>
              <a:t>데이터와 포즈를 포함하는 경우가 드물기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가상센서를 부착한 </a:t>
            </a:r>
            <a:r>
              <a:rPr lang="en-US" altLang="ko-KR" dirty="0"/>
              <a:t>SMPL</a:t>
            </a:r>
            <a:r>
              <a:rPr lang="ko-KR" altLang="en-US" dirty="0"/>
              <a:t>을 통해서 방향</a:t>
            </a:r>
            <a:r>
              <a:rPr lang="en-US" altLang="ko-KR" dirty="0"/>
              <a:t>, </a:t>
            </a:r>
            <a:r>
              <a:rPr lang="ko-KR" altLang="en-US" dirty="0"/>
              <a:t>가속도에 따른 다양한 </a:t>
            </a:r>
            <a:r>
              <a:rPr lang="en-US" altLang="ko-KR" dirty="0"/>
              <a:t>Pose</a:t>
            </a:r>
            <a:r>
              <a:rPr lang="ko-KR" altLang="en-US" dirty="0"/>
              <a:t> 데이터 셋을 합성함</a:t>
            </a:r>
          </a:p>
        </p:txBody>
      </p:sp>
    </p:spTree>
    <p:extLst>
      <p:ext uri="{BB962C8B-B14F-4D97-AF65-F5344CB8AC3E}">
        <p14:creationId xmlns:p14="http://schemas.microsoft.com/office/powerpoint/2010/main" val="38685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4F93D-3D4D-4455-80C6-95B4889C3457}"/>
              </a:ext>
            </a:extLst>
          </p:cNvPr>
          <p:cNvSpPr txBox="1"/>
          <p:nvPr/>
        </p:nvSpPr>
        <p:spPr>
          <a:xfrm>
            <a:off x="2444262" y="747346"/>
            <a:ext cx="68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오프라인</a:t>
            </a:r>
            <a:r>
              <a:rPr lang="en-US" altLang="ko-KR" dirty="0"/>
              <a:t> </a:t>
            </a:r>
            <a:r>
              <a:rPr lang="ko-KR" altLang="en-US" dirty="0"/>
              <a:t>테스트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500F0-B826-4C7A-9213-062EF0E9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2" y="1496341"/>
            <a:ext cx="5313702" cy="3865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BABBA-FA4E-4B54-AA16-65DD1D36DEAA}"/>
              </a:ext>
            </a:extLst>
          </p:cNvPr>
          <p:cNvSpPr txBox="1"/>
          <p:nvPr/>
        </p:nvSpPr>
        <p:spPr>
          <a:xfrm>
            <a:off x="5974374" y="2022231"/>
            <a:ext cx="60271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합성된 데이터를 통해 </a:t>
            </a:r>
            <a:r>
              <a:rPr lang="en-US" altLang="ko-KR" dirty="0" err="1"/>
              <a:t>BiRNN</a:t>
            </a:r>
            <a:r>
              <a:rPr lang="en-US" altLang="ko-KR" dirty="0"/>
              <a:t> </a:t>
            </a:r>
            <a:r>
              <a:rPr lang="ko-KR" altLang="en-US" dirty="0"/>
              <a:t>구조에서 트레이닝을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시퀀스에 대해서 과거 및 미래 전체 프레임에 접근하여 현재 </a:t>
            </a:r>
            <a:r>
              <a:rPr lang="en-US" altLang="ko-KR" dirty="0"/>
              <a:t>Pose</a:t>
            </a:r>
            <a:r>
              <a:rPr lang="ko-KR" altLang="en-US" dirty="0"/>
              <a:t>를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실험 중 네트워크 구조에서 가속도 정보가 다음 </a:t>
            </a:r>
            <a:r>
              <a:rPr lang="en-US" altLang="ko-KR" dirty="0"/>
              <a:t>Layer</a:t>
            </a:r>
            <a:r>
              <a:rPr lang="ko-KR" altLang="en-US" dirty="0"/>
              <a:t>로 넘어가지 않아 잘못된 관절 움직임을 일으키는 것이 관측됨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해결하기 위해 </a:t>
            </a:r>
            <a:r>
              <a:rPr lang="en-US" altLang="ko-KR" dirty="0"/>
              <a:t>acceleration loss</a:t>
            </a:r>
            <a:r>
              <a:rPr lang="ko-KR" altLang="en-US" dirty="0"/>
              <a:t>를 포함하여 가속도 재구성이 필요함</a:t>
            </a:r>
          </a:p>
        </p:txBody>
      </p:sp>
    </p:spTree>
    <p:extLst>
      <p:ext uri="{BB962C8B-B14F-4D97-AF65-F5344CB8AC3E}">
        <p14:creationId xmlns:p14="http://schemas.microsoft.com/office/powerpoint/2010/main" val="170289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8C262A-E0E6-4644-9AC9-8E2AFEB07443}"/>
              </a:ext>
            </a:extLst>
          </p:cNvPr>
          <p:cNvSpPr txBox="1"/>
          <p:nvPr/>
        </p:nvSpPr>
        <p:spPr>
          <a:xfrm>
            <a:off x="2444262" y="747346"/>
            <a:ext cx="68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Deep Inertial Poser (DIP)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D665F-D878-4B99-9EAE-BBD34AF432EF}"/>
                  </a:ext>
                </a:extLst>
              </p:cNvPr>
              <p:cNvSpPr txBox="1"/>
              <p:nvPr/>
            </p:nvSpPr>
            <p:spPr>
              <a:xfrm>
                <a:off x="1582615" y="1635369"/>
                <a:ext cx="830873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주어진 데이터셋으로 </a:t>
                </a:r>
                <a:r>
                  <a:rPr lang="en-US" altLang="ko-KR" dirty="0"/>
                  <a:t>IMU </a:t>
                </a:r>
                <a:r>
                  <a:rPr lang="ko-KR" altLang="en-US" dirty="0"/>
                  <a:t>입력 값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SMPL Pose</a:t>
                </a:r>
                <a:r>
                  <a:rPr lang="ko-KR" altLang="en-US" dirty="0"/>
                  <a:t>값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를 예측하는 함수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를 학습하는 구조를 가짐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RNN </a:t>
                </a:r>
                <a:r>
                  <a:rPr lang="ko-KR" altLang="en-US" dirty="0"/>
                  <a:t>네트워크는 시간에 따른 데이터 변화를 이용하여 다음 프레임에서의 동작 예측에 사용되었으며 </a:t>
                </a:r>
                <a:r>
                  <a:rPr lang="en-US" altLang="ko-KR" dirty="0" err="1"/>
                  <a:t>BiRNN</a:t>
                </a:r>
                <a:r>
                  <a:rPr lang="ko-KR" altLang="en-US" dirty="0"/>
                  <a:t>은 과거와 미래 전체 시퀀스에 접근 할 수 있어 </a:t>
                </a:r>
                <a:r>
                  <a:rPr lang="en-US" altLang="ko-KR" dirty="0"/>
                  <a:t>RNN </a:t>
                </a:r>
                <a:r>
                  <a:rPr lang="ko-KR" altLang="en-US" dirty="0"/>
                  <a:t>보다 </a:t>
                </a:r>
                <a:r>
                  <a:rPr lang="en-US" altLang="ko-KR" dirty="0"/>
                  <a:t>pose </a:t>
                </a:r>
                <a:r>
                  <a:rPr lang="ko-KR" altLang="en-US" dirty="0"/>
                  <a:t>파라미터 예측에 더 나은 결과를 보임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D665F-D878-4B99-9EAE-BBD34AF4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615" y="1635369"/>
                <a:ext cx="8308731" cy="1754326"/>
              </a:xfrm>
              <a:prstGeom prst="rect">
                <a:avLst/>
              </a:prstGeom>
              <a:blipFill>
                <a:blip r:embed="rId2"/>
                <a:stretch>
                  <a:fillRect l="-660" t="-1736" r="-73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D13BF0-285D-47A3-84E5-E062831B12B9}"/>
              </a:ext>
            </a:extLst>
          </p:cNvPr>
          <p:cNvSpPr txBox="1"/>
          <p:nvPr/>
        </p:nvSpPr>
        <p:spPr>
          <a:xfrm>
            <a:off x="1582615" y="4202723"/>
            <a:ext cx="8827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Dropout</a:t>
            </a:r>
          </a:p>
          <a:p>
            <a:r>
              <a:rPr lang="ko-KR" altLang="en-US" dirty="0"/>
              <a:t>합성된 데이터로 트레이닝을 시키는 과정에서 </a:t>
            </a:r>
            <a:r>
              <a:rPr lang="en-US" altLang="ko-KR" dirty="0"/>
              <a:t>Overfitting</a:t>
            </a:r>
            <a:r>
              <a:rPr lang="ko-KR" altLang="en-US" dirty="0"/>
              <a:t>이 발생하게 되면 </a:t>
            </a:r>
            <a:endParaRPr lang="en-US" altLang="ko-KR" dirty="0"/>
          </a:p>
          <a:p>
            <a:r>
              <a:rPr lang="ko-KR" altLang="en-US" dirty="0"/>
              <a:t>동작 예측의 정확도가 매우 떨어지게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해결하기 위해 확률 변수를 </a:t>
            </a:r>
            <a:r>
              <a:rPr lang="en-US" altLang="ko-KR" dirty="0"/>
              <a:t>0.8</a:t>
            </a:r>
            <a:r>
              <a:rPr lang="ko-KR" altLang="en-US" dirty="0"/>
              <a:t>로 지정하여 트레이닝 입력의 </a:t>
            </a:r>
            <a:r>
              <a:rPr lang="en-US" altLang="ko-KR" dirty="0"/>
              <a:t>20%</a:t>
            </a:r>
            <a:r>
              <a:rPr lang="ko-KR" altLang="en-US" dirty="0"/>
              <a:t>를 필터링</a:t>
            </a:r>
            <a:endParaRPr lang="en-US" altLang="ko-KR" dirty="0"/>
          </a:p>
          <a:p>
            <a:r>
              <a:rPr lang="ko-KR" altLang="en-US" dirty="0"/>
              <a:t> 하는 정규화 과정을 거치고 실제 데이터에 적용하였을 때 더 나은 결과를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47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88F27E-9912-48CE-B1DD-E33E476A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18" y="1446029"/>
            <a:ext cx="9930177" cy="4919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5D55C-5C0E-48A5-97CA-A578B09D74CA}"/>
              </a:ext>
            </a:extLst>
          </p:cNvPr>
          <p:cNvSpPr txBox="1"/>
          <p:nvPr/>
        </p:nvSpPr>
        <p:spPr>
          <a:xfrm>
            <a:off x="2653812" y="683550"/>
            <a:ext cx="68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Calibration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11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574889-8E84-4156-AD86-FE56D9A1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7" y="1336432"/>
            <a:ext cx="5099688" cy="378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3B1DF-1C14-4F1C-947A-88EFC6EF0903}"/>
              </a:ext>
            </a:extLst>
          </p:cNvPr>
          <p:cNvSpPr txBox="1"/>
          <p:nvPr/>
        </p:nvSpPr>
        <p:spPr>
          <a:xfrm>
            <a:off x="2653812" y="683550"/>
            <a:ext cx="68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온라인 테스트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6767-F8C8-4DCD-AFF8-9E35B1946771}"/>
              </a:ext>
            </a:extLst>
          </p:cNvPr>
          <p:cNvSpPr txBox="1"/>
          <p:nvPr/>
        </p:nvSpPr>
        <p:spPr>
          <a:xfrm>
            <a:off x="5785338" y="1890346"/>
            <a:ext cx="612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오프라인에서는 전체 시퀀스에 대해 진행하다 보니 </a:t>
            </a:r>
            <a:endParaRPr lang="en-US" altLang="ko-KR" dirty="0"/>
          </a:p>
          <a:p>
            <a:r>
              <a:rPr lang="ko-KR" altLang="en-US" dirty="0"/>
              <a:t>계산양이 많고 오래 걸려 온라인에 적합하지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온라인에서는 </a:t>
            </a:r>
            <a:r>
              <a:rPr lang="en-US" altLang="ko-KR" dirty="0"/>
              <a:t>Sliding-Window </a:t>
            </a:r>
            <a:r>
              <a:rPr lang="ko-KR" altLang="en-US" dirty="0"/>
              <a:t>방식으로 과거 </a:t>
            </a:r>
            <a:r>
              <a:rPr lang="en-US" altLang="ko-KR" dirty="0"/>
              <a:t>20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미래 </a:t>
            </a:r>
            <a:r>
              <a:rPr lang="en-US" altLang="ko-KR" dirty="0"/>
              <a:t>5</a:t>
            </a:r>
            <a:r>
              <a:rPr lang="ko-KR" altLang="en-US" dirty="0"/>
              <a:t>프레임에서만 정보를 얻어 현재 자세를 예측하는 방식을 가짐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높은 정확도의 동작을 구성하는 것이 가능하지만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85ms</a:t>
            </a:r>
            <a:r>
              <a:rPr lang="ko-KR" altLang="en-US" dirty="0"/>
              <a:t>의 시간 지연이 발생함</a:t>
            </a:r>
          </a:p>
        </p:txBody>
      </p:sp>
    </p:spTree>
    <p:extLst>
      <p:ext uri="{BB962C8B-B14F-4D97-AF65-F5344CB8AC3E}">
        <p14:creationId xmlns:p14="http://schemas.microsoft.com/office/powerpoint/2010/main" val="378889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5549A6-4DE5-4E20-81CF-58B80E8D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18"/>
            <a:ext cx="5752156" cy="2110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E2792-365B-4279-8A40-948997B2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" y="4119049"/>
            <a:ext cx="5677786" cy="2110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824241-68DD-4311-80C4-FB05265D5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378" y="715468"/>
            <a:ext cx="6248622" cy="2236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1B82D-266D-4E07-AF9D-6CFE53110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378" y="4119048"/>
            <a:ext cx="6096001" cy="217740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78A5EE-9820-4613-8ADB-8339E6DFF9F8}"/>
              </a:ext>
            </a:extLst>
          </p:cNvPr>
          <p:cNvCxnSpPr/>
          <p:nvPr/>
        </p:nvCxnSpPr>
        <p:spPr>
          <a:xfrm>
            <a:off x="5752156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47CDD6-37C8-4228-9A85-33F0F08CF127}"/>
              </a:ext>
            </a:extLst>
          </p:cNvPr>
          <p:cNvCxnSpPr/>
          <p:nvPr/>
        </p:nvCxnSpPr>
        <p:spPr>
          <a:xfrm>
            <a:off x="0" y="36576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5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D99295-75FD-4033-ABCD-610D7DD3DA50}"/>
              </a:ext>
            </a:extLst>
          </p:cNvPr>
          <p:cNvSpPr txBox="1"/>
          <p:nvPr/>
        </p:nvSpPr>
        <p:spPr>
          <a:xfrm>
            <a:off x="3836376" y="606696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결론 및 한계점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8A363-9820-4BE4-A311-15BC1A9ED8DF}"/>
              </a:ext>
            </a:extLst>
          </p:cNvPr>
          <p:cNvSpPr txBox="1"/>
          <p:nvPr/>
        </p:nvSpPr>
        <p:spPr>
          <a:xfrm>
            <a:off x="1370134" y="1547446"/>
            <a:ext cx="94517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적용하여 </a:t>
            </a:r>
            <a:r>
              <a:rPr lang="en-US" altLang="ko-KR" dirty="0"/>
              <a:t>6</a:t>
            </a:r>
            <a:r>
              <a:rPr lang="ko-KR" altLang="en-US" dirty="0"/>
              <a:t>개의 센서만으로 전신의 동작을 재구성하는 것이 가능하지만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계산양이 많아 지연시간이 발생하며 세밀한 동작의 구현에는 실패함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푸쉬</a:t>
            </a:r>
            <a:r>
              <a:rPr lang="ko-KR" altLang="en-US" dirty="0"/>
              <a:t> 업과 같은 지면과 평행한 동작이나 </a:t>
            </a:r>
            <a:r>
              <a:rPr lang="en-US" altLang="ko-KR" dirty="0"/>
              <a:t>Leg Raise</a:t>
            </a:r>
            <a:r>
              <a:rPr lang="ko-KR" altLang="en-US" dirty="0"/>
              <a:t>의 경우 센서들이 비슷한 방향 값을 보여 어려운 동작에 해당함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IMU</a:t>
            </a:r>
            <a:r>
              <a:rPr lang="ko-KR" altLang="en-US" dirty="0"/>
              <a:t>만으로는 접촉점이나 무릎 굽힘</a:t>
            </a:r>
            <a:r>
              <a:rPr lang="en-US" altLang="ko-KR" dirty="0"/>
              <a:t>, </a:t>
            </a:r>
            <a:r>
              <a:rPr lang="ko-KR" altLang="en-US" dirty="0"/>
              <a:t>앉는 자세 등의 추정이 어렵고</a:t>
            </a:r>
            <a:r>
              <a:rPr lang="en-US" altLang="ko-KR" dirty="0"/>
              <a:t>, </a:t>
            </a:r>
            <a:r>
              <a:rPr lang="ko-KR" altLang="en-US" dirty="0"/>
              <a:t>이동을 고려하지 않은 조건에서 수행되었음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데이터셋 보다 합성된 데이터셋을 사용하여 더 좋은 결과를 보였는데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실제 데이터에서 가속도가 </a:t>
            </a:r>
            <a:r>
              <a:rPr lang="en-US" altLang="ko-KR" dirty="0"/>
              <a:t>noise</a:t>
            </a:r>
            <a:r>
              <a:rPr lang="ko-KR" altLang="en-US" dirty="0"/>
              <a:t>와 </a:t>
            </a:r>
            <a:r>
              <a:rPr lang="en-US" altLang="ko-KR" dirty="0"/>
              <a:t>drift</a:t>
            </a:r>
            <a:r>
              <a:rPr lang="ko-KR" altLang="en-US" dirty="0"/>
              <a:t>등의 차이를 보이기 때문인 것으로 생각되며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효과적인 가속도의 모델링이 필요함</a:t>
            </a:r>
          </a:p>
        </p:txBody>
      </p:sp>
    </p:spTree>
    <p:extLst>
      <p:ext uri="{BB962C8B-B14F-4D97-AF65-F5344CB8AC3E}">
        <p14:creationId xmlns:p14="http://schemas.microsoft.com/office/powerpoint/2010/main" val="327324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BAF84-1D72-4CC4-A3BD-48E2686D3B08}"/>
              </a:ext>
            </a:extLst>
          </p:cNvPr>
          <p:cNvSpPr txBox="1"/>
          <p:nvPr/>
        </p:nvSpPr>
        <p:spPr>
          <a:xfrm>
            <a:off x="5073162" y="536331"/>
            <a:ext cx="176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33D42-1473-434D-A27C-B1408C0A35D5}"/>
              </a:ext>
            </a:extLst>
          </p:cNvPr>
          <p:cNvSpPr txBox="1"/>
          <p:nvPr/>
        </p:nvSpPr>
        <p:spPr>
          <a:xfrm>
            <a:off x="1441938" y="1556238"/>
            <a:ext cx="92758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영상 기반 연구</a:t>
            </a:r>
            <a:endParaRPr lang="en-US" altLang="ko-KR" dirty="0"/>
          </a:p>
          <a:p>
            <a:pPr lvl="1"/>
            <a:r>
              <a:rPr lang="en-US" altLang="ko-KR" dirty="0"/>
              <a:t>- ‘SFV : Reinforcement Learning of Physical Skills from Videos’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센서 기반 연구</a:t>
            </a:r>
            <a:endParaRPr lang="en-US" altLang="ko-KR" dirty="0"/>
          </a:p>
          <a:p>
            <a:pPr lvl="1"/>
            <a:r>
              <a:rPr lang="en-US" altLang="ko-KR" dirty="0"/>
              <a:t>- ‘Deep Inertial Poser : Learning to Reconstruct Human Pose from Sparse Inertial           Measurements in Real Time’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드론</a:t>
            </a:r>
            <a:r>
              <a:rPr lang="ko-KR" altLang="en-US" dirty="0"/>
              <a:t> 활용 광역 모션 </a:t>
            </a:r>
            <a:r>
              <a:rPr lang="ko-KR" altLang="en-US" dirty="0" err="1"/>
              <a:t>트래킹</a:t>
            </a:r>
            <a:r>
              <a:rPr lang="ko-KR" altLang="en-US" dirty="0"/>
              <a:t> 연구</a:t>
            </a:r>
            <a:endParaRPr lang="en-US" altLang="ko-KR" dirty="0"/>
          </a:p>
          <a:p>
            <a:pPr lvl="1"/>
            <a:r>
              <a:rPr lang="en-US" altLang="ko-KR" dirty="0"/>
              <a:t>- ‘</a:t>
            </a:r>
            <a:r>
              <a:rPr lang="en-US" altLang="ko-KR" dirty="0" err="1"/>
              <a:t>Flycon</a:t>
            </a:r>
            <a:r>
              <a:rPr lang="en-US" altLang="ko-KR" dirty="0"/>
              <a:t> : Real-time Environment-independent Multi-view Human Pose Estimation with Aerial Vehicles’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07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02FA98A-809B-4C83-971F-CAE705D7263A}"/>
              </a:ext>
            </a:extLst>
          </p:cNvPr>
          <p:cNvSpPr txBox="1">
            <a:spLocks/>
          </p:cNvSpPr>
          <p:nvPr/>
        </p:nvSpPr>
        <p:spPr>
          <a:xfrm>
            <a:off x="855784" y="548146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 err="1"/>
              <a:t>Flycon</a:t>
            </a:r>
            <a:r>
              <a:rPr lang="en-US" altLang="ko-KR" sz="2800" dirty="0"/>
              <a:t> : Real-time Environment-independent Multi-view Human Pose Estimation with Aerial Vehicles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5E3E9-32D8-4B9B-B305-F3A4A9ED1DCC}"/>
              </a:ext>
            </a:extLst>
          </p:cNvPr>
          <p:cNvSpPr txBox="1"/>
          <p:nvPr/>
        </p:nvSpPr>
        <p:spPr>
          <a:xfrm>
            <a:off x="2177560" y="1433522"/>
            <a:ext cx="73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2018 SIGGRAPH ASIA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B8130F-CBAF-436E-8F17-29A049B5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8965"/>
            <a:ext cx="12192000" cy="27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3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26329B-E53A-4F24-A8C1-C458582BD59A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Overview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11E446-938B-4427-BC9E-F4766E49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0" y="970817"/>
            <a:ext cx="7351469" cy="4019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4A4E2-A05A-4A3F-A922-2BF075D602B4}"/>
              </a:ext>
            </a:extLst>
          </p:cNvPr>
          <p:cNvSpPr txBox="1"/>
          <p:nvPr/>
        </p:nvSpPr>
        <p:spPr>
          <a:xfrm>
            <a:off x="296924" y="5319346"/>
            <a:ext cx="1159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부착된 </a:t>
            </a:r>
            <a:r>
              <a:rPr lang="ko-KR" altLang="en-US" dirty="0" err="1"/>
              <a:t>드론</a:t>
            </a:r>
            <a:r>
              <a:rPr lang="ko-KR" altLang="en-US" dirty="0"/>
              <a:t> 무리를 활용하여 실내외 구분없이 사람의 자세와 </a:t>
            </a:r>
            <a:r>
              <a:rPr lang="ko-KR" altLang="en-US" dirty="0" err="1"/>
              <a:t>드론</a:t>
            </a:r>
            <a:r>
              <a:rPr lang="ko-KR" altLang="en-US" dirty="0"/>
              <a:t> 위치를 최적화하여 자세를 추정함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실험자는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마커가 부착된 옷을 입고</a:t>
            </a:r>
            <a:r>
              <a:rPr lang="en-US" altLang="ko-KR" dirty="0"/>
              <a:t>,</a:t>
            </a:r>
            <a:r>
              <a:rPr lang="ko-KR" altLang="en-US" dirty="0"/>
              <a:t> 촬영된 이미지로 부터 실시간으로 </a:t>
            </a:r>
            <a:r>
              <a:rPr lang="en-US" altLang="ko-KR" dirty="0"/>
              <a:t>2D</a:t>
            </a:r>
            <a:r>
              <a:rPr lang="ko-KR" altLang="en-US" dirty="0"/>
              <a:t> 관절 위치를 추출하여 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관절 위치를 추정함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61F3B-DD66-48B1-9788-51AF4EF253DE}"/>
              </a:ext>
            </a:extLst>
          </p:cNvPr>
          <p:cNvSpPr txBox="1"/>
          <p:nvPr/>
        </p:nvSpPr>
        <p:spPr>
          <a:xfrm>
            <a:off x="7904285" y="1041155"/>
            <a:ext cx="39907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모든 </a:t>
            </a:r>
            <a:r>
              <a:rPr lang="ko-KR" altLang="en-US" dirty="0" err="1"/>
              <a:t>드론</a:t>
            </a:r>
            <a:r>
              <a:rPr lang="ko-KR" altLang="en-US" dirty="0"/>
              <a:t> 카메라로 부터 이미지를 수집하여 </a:t>
            </a:r>
            <a:r>
              <a:rPr lang="en-US" altLang="ko-KR" dirty="0"/>
              <a:t>2D </a:t>
            </a:r>
            <a:r>
              <a:rPr lang="ko-KR" altLang="en-US" dirty="0"/>
              <a:t>관절 위치를 찾음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부착된 센서로 부터 리더 </a:t>
            </a:r>
            <a:r>
              <a:rPr lang="ko-KR" altLang="en-US" dirty="0" err="1"/>
              <a:t>드론의</a:t>
            </a:r>
            <a:r>
              <a:rPr lang="ko-KR" altLang="en-US" dirty="0"/>
              <a:t> 상태를 측정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사람 골격의 관절 위치를 추정하고 여러 </a:t>
            </a:r>
            <a:r>
              <a:rPr lang="ko-KR" altLang="en-US" dirty="0" err="1"/>
              <a:t>드론</a:t>
            </a:r>
            <a:r>
              <a:rPr lang="ko-KR" altLang="en-US" dirty="0"/>
              <a:t> 무리의 상대적인 위치와 방향을 최적화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실험자의 이동중 마커가 계속해서 관측 가능하도록 </a:t>
            </a:r>
            <a:r>
              <a:rPr lang="ko-KR" altLang="en-US" dirty="0" err="1"/>
              <a:t>드론의</a:t>
            </a:r>
            <a:r>
              <a:rPr lang="ko-KR" altLang="en-US" dirty="0"/>
              <a:t> 제어입력을 계산</a:t>
            </a:r>
          </a:p>
        </p:txBody>
      </p:sp>
    </p:spTree>
    <p:extLst>
      <p:ext uri="{BB962C8B-B14F-4D97-AF65-F5344CB8AC3E}">
        <p14:creationId xmlns:p14="http://schemas.microsoft.com/office/powerpoint/2010/main" val="473707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8E395-88B9-40C0-87C8-39FE1D51CA90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Marker Extraction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1293F-5A15-4719-AB86-486C7173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7" y="883627"/>
            <a:ext cx="6315075" cy="2457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A8D66-BFC0-423F-A7D7-26E51E25F611}"/>
              </a:ext>
            </a:extLst>
          </p:cNvPr>
          <p:cNvSpPr txBox="1"/>
          <p:nvPr/>
        </p:nvSpPr>
        <p:spPr>
          <a:xfrm>
            <a:off x="6744799" y="1635368"/>
            <a:ext cx="544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실외에서 햇빛에 의한 </a:t>
            </a:r>
            <a:r>
              <a:rPr lang="en-US" altLang="ko-KR" dirty="0"/>
              <a:t>tracking </a:t>
            </a:r>
            <a:r>
              <a:rPr lang="ko-KR" altLang="en-US" dirty="0"/>
              <a:t>저하를 막기 위해</a:t>
            </a:r>
            <a:endParaRPr lang="en-US" altLang="ko-KR" dirty="0"/>
          </a:p>
          <a:p>
            <a:r>
              <a:rPr lang="ko-KR" altLang="en-US" dirty="0"/>
              <a:t>적외선 필터를 제거하고 일광 필터를 부착함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87FD4-B77B-481A-B0C4-4F199878F691}"/>
              </a:ext>
            </a:extLst>
          </p:cNvPr>
          <p:cNvSpPr txBox="1"/>
          <p:nvPr/>
        </p:nvSpPr>
        <p:spPr>
          <a:xfrm>
            <a:off x="747346" y="3833446"/>
            <a:ext cx="1093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간단한 영상 처리 과정을 거쳐서 배경과 마커가 분리 되도록 하여 쉽게 추적이 가능하며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 프레임마다 이미지로부터 </a:t>
            </a:r>
            <a:r>
              <a:rPr lang="en-US" altLang="ko-KR" dirty="0"/>
              <a:t>2D </a:t>
            </a:r>
            <a:r>
              <a:rPr lang="ko-KR" altLang="en-US" dirty="0"/>
              <a:t>관절 위치를 얻고 </a:t>
            </a:r>
            <a:r>
              <a:rPr lang="en-US" altLang="ko-KR" dirty="0"/>
              <a:t>Estimation </a:t>
            </a:r>
            <a:r>
              <a:rPr lang="ko-KR" altLang="en-US" dirty="0"/>
              <a:t>단계에서 카메라와 대상 간의 거리를 고려하여 뼈의 길이를 계산함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일반적인 카메라 위치 측정 공식에서 </a:t>
            </a:r>
            <a:r>
              <a:rPr lang="en-US" altLang="ko-KR" dirty="0"/>
              <a:t>state</a:t>
            </a:r>
            <a:r>
              <a:rPr lang="ko-KR" altLang="en-US" dirty="0"/>
              <a:t>는 월드 좌표계의 원점에서 멀어질수록 불확실성이 높아져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리더 </a:t>
            </a:r>
            <a:r>
              <a:rPr lang="ko-KR" altLang="en-US" dirty="0" err="1"/>
              <a:t>드론의</a:t>
            </a:r>
            <a:r>
              <a:rPr lang="ko-KR" altLang="en-US" dirty="0"/>
              <a:t> 위치를 기준으로 삼아 </a:t>
            </a:r>
            <a:r>
              <a:rPr lang="en-US" altLang="ko-KR" dirty="0"/>
              <a:t>3D </a:t>
            </a:r>
            <a:r>
              <a:rPr lang="ko-KR" altLang="en-US" dirty="0"/>
              <a:t>포인트와 월드 원점이 같이 움직이는 방식을 사용함</a:t>
            </a:r>
          </a:p>
        </p:txBody>
      </p:sp>
    </p:spTree>
    <p:extLst>
      <p:ext uri="{BB962C8B-B14F-4D97-AF65-F5344CB8AC3E}">
        <p14:creationId xmlns:p14="http://schemas.microsoft.com/office/powerpoint/2010/main" val="292298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CB5E3-522E-464C-B6AD-F5EDA01C4DCD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Pose Estimation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59499A-FBB4-44EA-8406-C788B4251EC5}"/>
              </a:ext>
            </a:extLst>
          </p:cNvPr>
          <p:cNvSpPr txBox="1"/>
          <p:nvPr/>
        </p:nvSpPr>
        <p:spPr>
          <a:xfrm>
            <a:off x="1279280" y="1134208"/>
            <a:ext cx="9073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자세 추정을 위해 실시간으로 데이터를 처리하는데 단일 필터의 경우 계산비용이 높아 적합하지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해결하기 위해 상수 값과 </a:t>
            </a:r>
            <a:r>
              <a:rPr lang="ko-KR" altLang="en-US" dirty="0" err="1"/>
              <a:t>드론</a:t>
            </a:r>
            <a:r>
              <a:rPr lang="ko-KR" altLang="en-US" dirty="0"/>
              <a:t> 상태를 분리하는 구조를 가지며 이 과정에 필요한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state </a:t>
            </a:r>
            <a:r>
              <a:rPr lang="ko-KR" altLang="en-US" dirty="0"/>
              <a:t>그룹 </a:t>
            </a:r>
            <a:r>
              <a:rPr lang="en-US" altLang="ko-KR" dirty="0"/>
              <a:t>Pose, Control, Bias</a:t>
            </a:r>
            <a:r>
              <a:rPr lang="ko-KR" altLang="en-US" dirty="0"/>
              <a:t>가 처리된다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1B1DF-5475-440D-B4E4-E82991D2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90" y="2932456"/>
            <a:ext cx="47625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5F82C-3C39-4C0B-8A3A-F3F1BFFEF8E2}"/>
              </a:ext>
            </a:extLst>
          </p:cNvPr>
          <p:cNvSpPr txBox="1"/>
          <p:nvPr/>
        </p:nvSpPr>
        <p:spPr>
          <a:xfrm>
            <a:off x="6620608" y="2932456"/>
            <a:ext cx="442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Pose : pose </a:t>
            </a:r>
            <a:r>
              <a:rPr lang="ko-KR" altLang="en-US" sz="1600" dirty="0"/>
              <a:t>추정에 사용되는 상태 값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Control :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조종에 사용되는 상태 값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Bias : </a:t>
            </a:r>
            <a:r>
              <a:rPr lang="ko-KR" altLang="en-US" sz="1600" dirty="0"/>
              <a:t>아직 알려지지 않은 뼈의 길이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D05B8-1C8B-487A-86D5-ED883EA7682C}"/>
              </a:ext>
            </a:extLst>
          </p:cNvPr>
          <p:cNvSpPr txBox="1"/>
          <p:nvPr/>
        </p:nvSpPr>
        <p:spPr>
          <a:xfrm>
            <a:off x="1551844" y="4651130"/>
            <a:ext cx="888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자세 추정의 오차를 줄이기 위해 </a:t>
            </a:r>
            <a:r>
              <a:rPr lang="en-US" altLang="ko-KR" dirty="0" err="1"/>
              <a:t>Xpose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ko-KR" altLang="en-US" dirty="0" err="1"/>
              <a:t>드론에</a:t>
            </a:r>
            <a:r>
              <a:rPr lang="ko-KR" altLang="en-US" dirty="0"/>
              <a:t> 부착된 센서들의 값을 사용하여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추정한 </a:t>
            </a:r>
            <a:r>
              <a:rPr lang="en-US" altLang="ko-KR" dirty="0"/>
              <a:t>‘Prior state’</a:t>
            </a:r>
            <a:r>
              <a:rPr lang="ko-KR" altLang="en-US" dirty="0"/>
              <a:t>와  </a:t>
            </a:r>
            <a:r>
              <a:rPr lang="en-US" altLang="ko-KR" dirty="0"/>
              <a:t>Prior state</a:t>
            </a:r>
            <a:r>
              <a:rPr lang="ko-KR" altLang="en-US" dirty="0"/>
              <a:t>와 카메라 측정값을 조합한 차이에 해당하는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‘Error State’</a:t>
            </a:r>
            <a:r>
              <a:rPr lang="ko-KR" altLang="en-US" dirty="0"/>
              <a:t>를 매 프레임 마다 조합하여 최적화한다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088D3-86E3-4D48-B692-71BC8ED9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98" y="6286500"/>
            <a:ext cx="2381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5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ADEFC-67DA-4D8C-9306-6700550A47C2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Camera Control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BE51F-E921-49D5-A26A-8C83A2DE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7692"/>
            <a:ext cx="6576646" cy="3766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6674C-8F72-457C-B673-5FF6E0F15B52}"/>
              </a:ext>
            </a:extLst>
          </p:cNvPr>
          <p:cNvSpPr txBox="1"/>
          <p:nvPr/>
        </p:nvSpPr>
        <p:spPr>
          <a:xfrm>
            <a:off x="6576646" y="1784838"/>
            <a:ext cx="5178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드론이</a:t>
            </a:r>
            <a:r>
              <a:rPr lang="ko-KR" altLang="en-US" dirty="0"/>
              <a:t> 최대한 많은 마커를 관찰 할 수 있도록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를 통해 마커 위치가 포함되도록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다음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드론과</a:t>
            </a:r>
            <a:r>
              <a:rPr lang="ko-KR" altLang="en-US" dirty="0"/>
              <a:t> </a:t>
            </a:r>
            <a:r>
              <a:rPr lang="ko-KR" altLang="en-US" dirty="0" err="1"/>
              <a:t>사람간의</a:t>
            </a:r>
            <a:r>
              <a:rPr lang="ko-KR" altLang="en-US" dirty="0"/>
              <a:t> </a:t>
            </a:r>
            <a:r>
              <a:rPr lang="ko-KR" altLang="en-US" dirty="0" err="1"/>
              <a:t>프로젝션</a:t>
            </a:r>
            <a:r>
              <a:rPr lang="ko-KR" altLang="en-US" dirty="0"/>
              <a:t> 거리를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계산하여 </a:t>
            </a:r>
            <a:r>
              <a:rPr lang="ko-KR" altLang="en-US" dirty="0" err="1"/>
              <a:t>드론의</a:t>
            </a:r>
            <a:r>
              <a:rPr lang="ko-KR" altLang="en-US" dirty="0"/>
              <a:t> 거리를 자동으로 조절함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4A48B-364A-4F8B-96FC-74CC53F1B133}"/>
              </a:ext>
            </a:extLst>
          </p:cNvPr>
          <p:cNvSpPr txBox="1"/>
          <p:nvPr/>
        </p:nvSpPr>
        <p:spPr>
          <a:xfrm>
            <a:off x="1450731" y="4994031"/>
            <a:ext cx="875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긴 거리를 이동하는 경우에도 올바르게 동작하는 것을 확인하였으며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시간에 따른 오류를 제거하기 위해 </a:t>
            </a:r>
            <a:r>
              <a:rPr lang="ko-KR" altLang="en-US" dirty="0" err="1"/>
              <a:t>드론의</a:t>
            </a:r>
            <a:r>
              <a:rPr lang="ko-KR" altLang="en-US" dirty="0"/>
              <a:t> 경로와 조종 입력 값을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 combination</a:t>
            </a:r>
            <a:r>
              <a:rPr lang="ko-KR" altLang="en-US" dirty="0"/>
              <a:t>을 통해 최적화 하였음 </a:t>
            </a:r>
          </a:p>
        </p:txBody>
      </p:sp>
    </p:spTree>
    <p:extLst>
      <p:ext uri="{BB962C8B-B14F-4D97-AF65-F5344CB8AC3E}">
        <p14:creationId xmlns:p14="http://schemas.microsoft.com/office/powerpoint/2010/main" val="29841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E148E-2ADE-45E8-806B-044B354EE596}"/>
              </a:ext>
            </a:extLst>
          </p:cNvPr>
          <p:cNvSpPr txBox="1"/>
          <p:nvPr/>
        </p:nvSpPr>
        <p:spPr>
          <a:xfrm>
            <a:off x="3836376" y="606696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결론 및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42B2-AA1B-48C9-87CD-81A63E4F2FDD}"/>
              </a:ext>
            </a:extLst>
          </p:cNvPr>
          <p:cNvSpPr txBox="1"/>
          <p:nvPr/>
        </p:nvSpPr>
        <p:spPr>
          <a:xfrm>
            <a:off x="1820008" y="1837592"/>
            <a:ext cx="8871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실내외 구분 없이 먼 거리의 이동시에도 동작의 추정이 가능하지만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의 마커가 가려지면 추적이 어렵다는 단점이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카메라의 프레임이 </a:t>
            </a:r>
            <a:r>
              <a:rPr lang="en-US" altLang="ko-KR" dirty="0"/>
              <a:t>(30Hz)</a:t>
            </a:r>
            <a:r>
              <a:rPr lang="ko-KR" altLang="en-US" dirty="0"/>
              <a:t>로 매우 빠른 동작의 경우에 추적이 끊길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동작의 정밀함 면에서 아직 증명되지 않았으나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드론의</a:t>
            </a:r>
            <a:r>
              <a:rPr lang="ko-KR" altLang="en-US" dirty="0"/>
              <a:t> 움직임이 자동으로 제어되어 유용해 보임</a:t>
            </a:r>
          </a:p>
        </p:txBody>
      </p:sp>
    </p:spTree>
    <p:extLst>
      <p:ext uri="{BB962C8B-B14F-4D97-AF65-F5344CB8AC3E}">
        <p14:creationId xmlns:p14="http://schemas.microsoft.com/office/powerpoint/2010/main" val="30799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ACEB1-8529-4D13-89E4-7116AA75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73"/>
            <a:ext cx="10515600" cy="637198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/>
              <a:t>SFV : Reinforcement Learning of Physical Skills from Videos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B0D1E-DB32-4CB7-9047-4D46365AD3EB}"/>
              </a:ext>
            </a:extLst>
          </p:cNvPr>
          <p:cNvSpPr txBox="1"/>
          <p:nvPr/>
        </p:nvSpPr>
        <p:spPr>
          <a:xfrm>
            <a:off x="2221523" y="839202"/>
            <a:ext cx="73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2018 SIGGRAPH ASIA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B7210-4DB5-4769-89E8-60B8B7FE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172"/>
            <a:ext cx="12192000" cy="53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23816-13F6-46C2-A6BF-9F3E3FBC5509}"/>
              </a:ext>
            </a:extLst>
          </p:cNvPr>
          <p:cNvSpPr txBox="1"/>
          <p:nvPr/>
        </p:nvSpPr>
        <p:spPr>
          <a:xfrm>
            <a:off x="1354016" y="967153"/>
            <a:ext cx="927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YouTube </a:t>
            </a:r>
            <a:r>
              <a:rPr lang="ko-KR" altLang="en-US" dirty="0"/>
              <a:t>등의 비디오 클립 영상을 입력으로 받아 </a:t>
            </a:r>
            <a:r>
              <a:rPr lang="en-US" altLang="ko-KR" dirty="0"/>
              <a:t>Pose </a:t>
            </a:r>
            <a:r>
              <a:rPr lang="ko-KR" altLang="en-US" dirty="0"/>
              <a:t>특징을 추출하고</a:t>
            </a:r>
            <a:endParaRPr lang="en-US" altLang="ko-KR" dirty="0"/>
          </a:p>
          <a:p>
            <a:pPr algn="ctr"/>
            <a:r>
              <a:rPr lang="ko-KR" altLang="en-US" dirty="0"/>
              <a:t>강화학습을 바탕으로 학습시켜 캐릭터를 통해 영상의 동작을 그대로 재현시킴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1069-6F1C-4226-8B39-DFF343592800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Overview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CD0E5-5B65-4890-B29F-432B05AB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9" y="1917188"/>
            <a:ext cx="7610808" cy="450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2F6E5-DEA9-4D91-8123-2ED1CB3AFE39}"/>
              </a:ext>
            </a:extLst>
          </p:cNvPr>
          <p:cNvSpPr txBox="1"/>
          <p:nvPr/>
        </p:nvSpPr>
        <p:spPr>
          <a:xfrm>
            <a:off x="2936631" y="1820008"/>
            <a:ext cx="3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BC7AF-9BE1-4D3C-8C7D-9E8FBF9C59B3}"/>
              </a:ext>
            </a:extLst>
          </p:cNvPr>
          <p:cNvSpPr txBox="1"/>
          <p:nvPr/>
        </p:nvSpPr>
        <p:spPr>
          <a:xfrm>
            <a:off x="6359769" y="1820008"/>
            <a:ext cx="3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A8688-6170-42CA-B432-597DDD9E41DD}"/>
              </a:ext>
            </a:extLst>
          </p:cNvPr>
          <p:cNvSpPr txBox="1"/>
          <p:nvPr/>
        </p:nvSpPr>
        <p:spPr>
          <a:xfrm>
            <a:off x="5181601" y="4882662"/>
            <a:ext cx="3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A4E81-16BF-493D-A82D-0581BFC6B347}"/>
              </a:ext>
            </a:extLst>
          </p:cNvPr>
          <p:cNvSpPr txBox="1"/>
          <p:nvPr/>
        </p:nvSpPr>
        <p:spPr>
          <a:xfrm>
            <a:off x="7684478" y="3631223"/>
            <a:ext cx="436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Pose Estimation, Motion Reconstruction, Motion Imitation 3</a:t>
            </a:r>
            <a:r>
              <a:rPr lang="ko-KR" altLang="en-US" dirty="0"/>
              <a:t>가지 단계로 구성됨</a:t>
            </a:r>
          </a:p>
        </p:txBody>
      </p:sp>
    </p:spTree>
    <p:extLst>
      <p:ext uri="{BB962C8B-B14F-4D97-AF65-F5344CB8AC3E}">
        <p14:creationId xmlns:p14="http://schemas.microsoft.com/office/powerpoint/2010/main" val="92002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31F68-3423-44EB-AD86-EE8E8FA0E4AA}"/>
              </a:ext>
            </a:extLst>
          </p:cNvPr>
          <p:cNvSpPr txBox="1"/>
          <p:nvPr/>
        </p:nvSpPr>
        <p:spPr>
          <a:xfrm>
            <a:off x="4290646" y="351623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Pose Estimation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B7712-67C9-44EF-B59D-C7705AD5A188}"/>
              </a:ext>
            </a:extLst>
          </p:cNvPr>
          <p:cNvSpPr txBox="1"/>
          <p:nvPr/>
        </p:nvSpPr>
        <p:spPr>
          <a:xfrm>
            <a:off x="6295292" y="1997621"/>
            <a:ext cx="5658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Weakly-Supervised Learning </a:t>
            </a:r>
            <a:r>
              <a:rPr lang="ko-KR" altLang="en-US" dirty="0"/>
              <a:t>으로 트레이닝 시킨 </a:t>
            </a:r>
            <a:endParaRPr lang="en-US" altLang="ko-KR" dirty="0"/>
          </a:p>
          <a:p>
            <a:r>
              <a:rPr lang="en-US" altLang="ko-KR" dirty="0"/>
              <a:t>2D, 3D 2</a:t>
            </a:r>
            <a:r>
              <a:rPr lang="ko-KR" altLang="en-US" dirty="0"/>
              <a:t>가지 </a:t>
            </a:r>
            <a:r>
              <a:rPr lang="en-US" altLang="ko-KR" dirty="0"/>
              <a:t>pose estimator</a:t>
            </a:r>
            <a:r>
              <a:rPr lang="ko-KR" altLang="en-US" dirty="0"/>
              <a:t>가 존재하며 각 프레임마다 </a:t>
            </a:r>
            <a:r>
              <a:rPr lang="en-US" altLang="ko-KR" dirty="0"/>
              <a:t>pose trajectory</a:t>
            </a:r>
            <a:r>
              <a:rPr lang="ko-KR" altLang="en-US" dirty="0"/>
              <a:t>를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트레이닝에 사용된 데이터셋의 대부분이 직립 형태를 띄고 있어 상하가 바뀌는 동작에서 문제가 발생함</a:t>
            </a:r>
            <a:r>
              <a:rPr lang="en-US" altLang="ko-KR" dirty="0"/>
              <a:t>, </a:t>
            </a:r>
            <a:r>
              <a:rPr lang="ko-KR" altLang="en-US" dirty="0"/>
              <a:t>이를 위해</a:t>
            </a:r>
            <a:r>
              <a:rPr lang="en-US" altLang="ko-KR" dirty="0"/>
              <a:t> </a:t>
            </a:r>
            <a:r>
              <a:rPr lang="ko-KR" altLang="en-US" dirty="0"/>
              <a:t>기존 이미지들을 임의로 회전시켜서 사용하였음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</a:t>
            </a:r>
            <a:r>
              <a:rPr lang="ko-KR" altLang="en-US" dirty="0"/>
              <a:t>의 경우 관절의 스크린 좌표 정보만을 가지지만 </a:t>
            </a:r>
            <a:r>
              <a:rPr lang="en-US" altLang="ko-KR" dirty="0"/>
              <a:t>3D</a:t>
            </a:r>
            <a:r>
              <a:rPr lang="ko-KR" altLang="en-US" dirty="0"/>
              <a:t>보다 정확도 면에서 뛰어남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12508-0569-4C05-BA3A-D82B7FF5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9" y="1052622"/>
            <a:ext cx="5791112" cy="55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4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C81D2-B1A6-4AD9-870A-FC11121048B4}"/>
              </a:ext>
            </a:extLst>
          </p:cNvPr>
          <p:cNvSpPr txBox="1"/>
          <p:nvPr/>
        </p:nvSpPr>
        <p:spPr>
          <a:xfrm>
            <a:off x="500317" y="404376"/>
            <a:ext cx="379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Motion Reconstruction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4D162-4614-48F8-AF3F-4D43E5E8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" y="1196756"/>
            <a:ext cx="3476625" cy="3171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64BB3-6C15-4131-BF0B-8DEE20A2C11A}"/>
              </a:ext>
            </a:extLst>
          </p:cNvPr>
          <p:cNvSpPr txBox="1"/>
          <p:nvPr/>
        </p:nvSpPr>
        <p:spPr>
          <a:xfrm>
            <a:off x="500317" y="4699296"/>
            <a:ext cx="443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앞서 추출한 </a:t>
            </a:r>
            <a:r>
              <a:rPr lang="en-US" altLang="ko-KR" dirty="0"/>
              <a:t>2D, 3D trajectory</a:t>
            </a:r>
            <a:r>
              <a:rPr lang="ko-KR" altLang="en-US" dirty="0"/>
              <a:t>를 </a:t>
            </a:r>
            <a:r>
              <a:rPr lang="en-US" altLang="ko-KR" dirty="0"/>
              <a:t>encoder-decoder </a:t>
            </a:r>
            <a:r>
              <a:rPr lang="ko-KR" altLang="en-US" dirty="0"/>
              <a:t>구조를 거쳐서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장점만을 뽑아 최적화하고 합성하여 </a:t>
            </a:r>
            <a:endParaRPr lang="en-US" altLang="ko-KR" dirty="0"/>
          </a:p>
          <a:p>
            <a:r>
              <a:rPr lang="ko-KR" altLang="en-US" dirty="0"/>
              <a:t>최종 </a:t>
            </a:r>
            <a:r>
              <a:rPr lang="en-US" altLang="ko-KR" dirty="0"/>
              <a:t>Reference Motion</a:t>
            </a:r>
            <a:r>
              <a:rPr lang="ko-KR" altLang="en-US" dirty="0"/>
              <a:t>을 얻음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020E53-9C85-48AB-B29E-BDA3A71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14" y="1463558"/>
            <a:ext cx="6082446" cy="2393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76AAF-CE3D-4A90-9924-51BE838FDC92}"/>
              </a:ext>
            </a:extLst>
          </p:cNvPr>
          <p:cNvSpPr txBox="1"/>
          <p:nvPr/>
        </p:nvSpPr>
        <p:spPr>
          <a:xfrm>
            <a:off x="6436886" y="388208"/>
            <a:ext cx="379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Motion Imitation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17DDC-2F14-49BF-9484-DF635F1BCE78}"/>
              </a:ext>
            </a:extLst>
          </p:cNvPr>
          <p:cNvSpPr txBox="1"/>
          <p:nvPr/>
        </p:nvSpPr>
        <p:spPr>
          <a:xfrm>
            <a:off x="5899638" y="4563207"/>
            <a:ext cx="541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Reference Motion</a:t>
            </a:r>
            <a:r>
              <a:rPr lang="ko-KR" altLang="en-US" dirty="0"/>
              <a:t>을 목표로 강화 학습을 통해 </a:t>
            </a:r>
            <a:endParaRPr lang="en-US" altLang="ko-KR" dirty="0"/>
          </a:p>
          <a:p>
            <a:r>
              <a:rPr lang="ko-KR" altLang="en-US" dirty="0"/>
              <a:t>트레이닝 되어 동작을 모방함 </a:t>
            </a:r>
          </a:p>
        </p:txBody>
      </p:sp>
    </p:spTree>
    <p:extLst>
      <p:ext uri="{BB962C8B-B14F-4D97-AF65-F5344CB8AC3E}">
        <p14:creationId xmlns:p14="http://schemas.microsoft.com/office/powerpoint/2010/main" val="381132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983261-83C8-4146-ADA0-510E83F7E569}"/>
              </a:ext>
            </a:extLst>
          </p:cNvPr>
          <p:cNvSpPr txBox="1"/>
          <p:nvPr/>
        </p:nvSpPr>
        <p:spPr>
          <a:xfrm>
            <a:off x="3920525" y="421961"/>
            <a:ext cx="379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Reinforcement Learning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F4880-95ED-4CFD-A1AB-A73F9E66EC3A}"/>
              </a:ext>
            </a:extLst>
          </p:cNvPr>
          <p:cNvSpPr txBox="1"/>
          <p:nvPr/>
        </p:nvSpPr>
        <p:spPr>
          <a:xfrm>
            <a:off x="1441937" y="1230922"/>
            <a:ext cx="90560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강화학습에서는 </a:t>
            </a:r>
            <a:r>
              <a:rPr lang="en-US" altLang="ko-KR" dirty="0"/>
              <a:t>‘Policy’</a:t>
            </a:r>
            <a:r>
              <a:rPr lang="ko-KR" altLang="en-US" dirty="0"/>
              <a:t>라는 정책을 </a:t>
            </a:r>
            <a:r>
              <a:rPr lang="en-US" altLang="ko-KR" dirty="0"/>
              <a:t>Reward</a:t>
            </a:r>
            <a:r>
              <a:rPr lang="ko-KR" altLang="en-US" dirty="0"/>
              <a:t>를 부여하며 학습시키는데</a:t>
            </a:r>
            <a:endParaRPr lang="en-US" altLang="ko-KR" dirty="0"/>
          </a:p>
          <a:p>
            <a:r>
              <a:rPr lang="en-US" altLang="ko-KR" dirty="0"/>
              <a:t>Policy</a:t>
            </a:r>
            <a:r>
              <a:rPr lang="ko-KR" altLang="en-US" dirty="0"/>
              <a:t>는 특정 </a:t>
            </a:r>
            <a:r>
              <a:rPr lang="en-US" altLang="ko-KR" dirty="0"/>
              <a:t>state</a:t>
            </a:r>
            <a:r>
              <a:rPr lang="ko-KR" altLang="en-US" dirty="0"/>
              <a:t>에 도달할 때 그 결과로 </a:t>
            </a:r>
            <a:r>
              <a:rPr lang="en-US" altLang="ko-KR" dirty="0"/>
              <a:t>action</a:t>
            </a:r>
            <a:r>
              <a:rPr lang="ko-KR" altLang="en-US" dirty="0"/>
              <a:t>을 취하는 구조를 가짐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연구에서 </a:t>
            </a:r>
            <a:r>
              <a:rPr lang="en-US" altLang="ko-KR" dirty="0"/>
              <a:t>imitation </a:t>
            </a:r>
            <a:r>
              <a:rPr lang="ko-KR" altLang="en-US" dirty="0"/>
              <a:t>결과는 </a:t>
            </a:r>
            <a:r>
              <a:rPr lang="en-US" altLang="ko-KR" dirty="0"/>
              <a:t>reference motion</a:t>
            </a:r>
            <a:r>
              <a:rPr lang="ko-KR" altLang="en-US" dirty="0"/>
              <a:t>의 퀄리티에 따라 달라지는데</a:t>
            </a:r>
            <a:endParaRPr lang="en-US" altLang="ko-KR" dirty="0"/>
          </a:p>
          <a:p>
            <a:r>
              <a:rPr lang="en-US" altLang="ko-KR" dirty="0"/>
              <a:t>Initial State Distribution</a:t>
            </a:r>
            <a:r>
              <a:rPr lang="ko-KR" altLang="en-US" dirty="0"/>
              <a:t>을 학습시킴으로 의존성을 낮출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Initial State Distribution</a:t>
            </a:r>
            <a:r>
              <a:rPr lang="ko-KR" altLang="en-US" dirty="0"/>
              <a:t>은 각 동작 에피소드에서 시작하는 </a:t>
            </a:r>
            <a:r>
              <a:rPr lang="en-US" altLang="ko-KR" dirty="0"/>
              <a:t>agent</a:t>
            </a:r>
            <a:r>
              <a:rPr lang="ko-KR" altLang="en-US" dirty="0"/>
              <a:t>의 상태를 결정하는 변수로 나타내어 지며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en-US" altLang="ko-KR" dirty="0"/>
              <a:t>agent</a:t>
            </a:r>
            <a:r>
              <a:rPr lang="ko-KR" altLang="en-US" dirty="0"/>
              <a:t>가 캐릭터의 동작을 조종하는 </a:t>
            </a:r>
            <a:r>
              <a:rPr lang="en-US" altLang="ko-KR" dirty="0"/>
              <a:t>Policy</a:t>
            </a:r>
            <a:r>
              <a:rPr lang="ko-KR" altLang="en-US" dirty="0"/>
              <a:t>를 정의하고 두번째 </a:t>
            </a:r>
            <a:r>
              <a:rPr lang="en-US" altLang="ko-KR" dirty="0"/>
              <a:t>agent</a:t>
            </a:r>
            <a:r>
              <a:rPr lang="ko-KR" altLang="en-US" dirty="0"/>
              <a:t>가 각 에피소드 마다의 초기 캐릭터 </a:t>
            </a:r>
            <a:r>
              <a:rPr lang="en-US" altLang="ko-KR" dirty="0"/>
              <a:t>state</a:t>
            </a:r>
            <a:r>
              <a:rPr lang="ko-KR" altLang="en-US" dirty="0"/>
              <a:t>를 제안하는 </a:t>
            </a:r>
            <a:r>
              <a:rPr lang="en-US" altLang="ko-KR" dirty="0"/>
              <a:t>multi-agent </a:t>
            </a:r>
            <a:r>
              <a:rPr lang="ko-KR" altLang="en-US" dirty="0"/>
              <a:t>구조를 사용함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DEA9D-5BE3-4CBD-85DA-F5C59F04E081}"/>
              </a:ext>
            </a:extLst>
          </p:cNvPr>
          <p:cNvSpPr txBox="1"/>
          <p:nvPr/>
        </p:nvSpPr>
        <p:spPr>
          <a:xfrm>
            <a:off x="1441937" y="4612004"/>
            <a:ext cx="9363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Reward</a:t>
            </a:r>
          </a:p>
          <a:p>
            <a:r>
              <a:rPr lang="ko-KR" altLang="en-US" dirty="0"/>
              <a:t>각 동작을 수행후에 시뮬레이션 된 동작과 </a:t>
            </a:r>
            <a:r>
              <a:rPr lang="en-US" altLang="ko-KR" dirty="0"/>
              <a:t>reference motion </a:t>
            </a:r>
            <a:r>
              <a:rPr lang="ko-KR" altLang="en-US" dirty="0"/>
              <a:t>사이의 관절 회전 값 차이를 </a:t>
            </a:r>
            <a:r>
              <a:rPr lang="en-US" altLang="ko-KR" dirty="0"/>
              <a:t>quaternion</a:t>
            </a:r>
            <a:r>
              <a:rPr lang="ko-KR" altLang="en-US" dirty="0"/>
              <a:t>으로 계산하여 보상을 부여함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비슷한 방식으로 각 관절의 속도를 비교하고</a:t>
            </a:r>
            <a:r>
              <a:rPr lang="en-US" altLang="ko-KR" dirty="0"/>
              <a:t>, </a:t>
            </a:r>
            <a:r>
              <a:rPr lang="ko-KR" altLang="en-US" dirty="0"/>
              <a:t>손과 발의 위치를 비교하여 보상하며</a:t>
            </a:r>
            <a:endParaRPr lang="en-US" altLang="ko-KR" dirty="0"/>
          </a:p>
          <a:p>
            <a:r>
              <a:rPr lang="ko-KR" altLang="en-US" dirty="0"/>
              <a:t>캐릭터와 </a:t>
            </a:r>
            <a:r>
              <a:rPr lang="en-US" altLang="ko-KR" dirty="0"/>
              <a:t>reference motion</a:t>
            </a:r>
            <a:r>
              <a:rPr lang="ko-KR" altLang="en-US" dirty="0"/>
              <a:t>의 중심 위치 차이에 따라 페널티를 부여함</a:t>
            </a:r>
          </a:p>
        </p:txBody>
      </p:sp>
    </p:spTree>
    <p:extLst>
      <p:ext uri="{BB962C8B-B14F-4D97-AF65-F5344CB8AC3E}">
        <p14:creationId xmlns:p14="http://schemas.microsoft.com/office/powerpoint/2010/main" val="413245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3EF19-612B-4999-9408-207DE7EC5D5B}"/>
              </a:ext>
            </a:extLst>
          </p:cNvPr>
          <p:cNvSpPr txBox="1"/>
          <p:nvPr/>
        </p:nvSpPr>
        <p:spPr>
          <a:xfrm>
            <a:off x="1688123" y="465992"/>
            <a:ext cx="859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Training</a:t>
            </a:r>
          </a:p>
          <a:p>
            <a:r>
              <a:rPr lang="ko-KR" altLang="en-US" dirty="0"/>
              <a:t>각 에피소드 마다 정지 될 때 까지 트레이닝을 진행하고 </a:t>
            </a:r>
            <a:endParaRPr lang="en-US" altLang="ko-KR" dirty="0"/>
          </a:p>
          <a:p>
            <a:r>
              <a:rPr lang="ko-KR" altLang="en-US" dirty="0"/>
              <a:t>캐릭터의 몸통이 땅에 닿으면 조기 종료되어 해당 에피소드에서 보상이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99238-067A-4CAC-BB1E-7D129BCD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0" y="2663898"/>
            <a:ext cx="5324477" cy="404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4623A-9EE8-4CEE-BCBC-50C7666DE038}"/>
              </a:ext>
            </a:extLst>
          </p:cNvPr>
          <p:cNvSpPr txBox="1"/>
          <p:nvPr/>
        </p:nvSpPr>
        <p:spPr>
          <a:xfrm>
            <a:off x="3499338" y="1964841"/>
            <a:ext cx="431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Motion Completion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C0049-4F29-47F8-9241-D0B2F4DA85EA}"/>
              </a:ext>
            </a:extLst>
          </p:cNvPr>
          <p:cNvSpPr txBox="1"/>
          <p:nvPr/>
        </p:nvSpPr>
        <p:spPr>
          <a:xfrm>
            <a:off x="5953128" y="3789289"/>
            <a:ext cx="5905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Target Image</a:t>
            </a:r>
            <a:r>
              <a:rPr lang="ko-KR" altLang="en-US" dirty="0"/>
              <a:t>로 부터 </a:t>
            </a:r>
            <a:r>
              <a:rPr lang="en-US" altLang="ko-KR" dirty="0"/>
              <a:t>3D pose</a:t>
            </a:r>
            <a:r>
              <a:rPr lang="ko-KR" altLang="en-US" dirty="0"/>
              <a:t>를 추출하고 가장 비슷한 </a:t>
            </a:r>
            <a:r>
              <a:rPr lang="en-US" altLang="ko-KR" dirty="0"/>
              <a:t>reference motion</a:t>
            </a:r>
            <a:r>
              <a:rPr lang="ko-KR" altLang="en-US" dirty="0"/>
              <a:t>을 선택함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Image</a:t>
            </a:r>
            <a:r>
              <a:rPr lang="ko-KR" altLang="en-US" dirty="0"/>
              <a:t>는 속도 정보가 없기 때문에</a:t>
            </a:r>
            <a:endParaRPr lang="en-US" altLang="ko-KR" dirty="0"/>
          </a:p>
          <a:p>
            <a:r>
              <a:rPr lang="en-US" altLang="ko-KR" dirty="0"/>
              <a:t>Reference motion</a:t>
            </a:r>
            <a:r>
              <a:rPr lang="ko-KR" altLang="en-US" dirty="0"/>
              <a:t>의 속도 정보를 가지고 동작을 구성함</a:t>
            </a:r>
          </a:p>
        </p:txBody>
      </p:sp>
    </p:spTree>
    <p:extLst>
      <p:ext uri="{BB962C8B-B14F-4D97-AF65-F5344CB8AC3E}">
        <p14:creationId xmlns:p14="http://schemas.microsoft.com/office/powerpoint/2010/main" val="121773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FF923-0726-4F28-BE9E-79CA1FEC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97" y="0"/>
            <a:ext cx="7385419" cy="3176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3760F3-DA74-4441-A5C7-731B2EBA2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5" y="3328433"/>
            <a:ext cx="5476875" cy="339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DA8316-2E37-4BEE-992C-D2DF6269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105" y="3285570"/>
            <a:ext cx="61341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1244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SW 스타랩</vt:lpstr>
      <vt:lpstr>PowerPoint 프레젠테이션</vt:lpstr>
      <vt:lpstr>SFV : Reinforcement Learning of Physical Skills from Videos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스타랩</dc:title>
  <dc:creator>김성훈</dc:creator>
  <cp:lastModifiedBy>김성훈</cp:lastModifiedBy>
  <cp:revision>39</cp:revision>
  <dcterms:created xsi:type="dcterms:W3CDTF">2019-01-29T07:49:39Z</dcterms:created>
  <dcterms:modified xsi:type="dcterms:W3CDTF">2019-01-30T07:11:04Z</dcterms:modified>
</cp:coreProperties>
</file>